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 id="2147483650" r:id="rId2"/>
    <p:sldMasterId id="2147483652" r:id="rId3"/>
    <p:sldMasterId id="2147483665" r:id="rId4"/>
    <p:sldMasterId id="2147483654" r:id="rId5"/>
    <p:sldMasterId id="2147483998" r:id="rId6"/>
    <p:sldMasterId id="2147483986" r:id="rId7"/>
    <p:sldMasterId id="2147483974" r:id="rId8"/>
    <p:sldMasterId id="2147483962" r:id="rId9"/>
    <p:sldMasterId id="2147483950" r:id="rId10"/>
    <p:sldMasterId id="2147483938" r:id="rId11"/>
    <p:sldMasterId id="2147483926" r:id="rId12"/>
    <p:sldMasterId id="2147483914" r:id="rId13"/>
    <p:sldMasterId id="2147483902" r:id="rId14"/>
    <p:sldMasterId id="2147483656" r:id="rId15"/>
    <p:sldMasterId id="2147483806" r:id="rId16"/>
    <p:sldMasterId id="2147483818" r:id="rId17"/>
    <p:sldMasterId id="2147483830" r:id="rId18"/>
    <p:sldMasterId id="2147483842" r:id="rId19"/>
    <p:sldMasterId id="2147483854" r:id="rId20"/>
    <p:sldMasterId id="2147483866" r:id="rId21"/>
    <p:sldMasterId id="2147483878" r:id="rId22"/>
    <p:sldMasterId id="2147483890" r:id="rId23"/>
  </p:sldMasterIdLst>
  <p:notesMasterIdLst>
    <p:notesMasterId r:id="rId37"/>
  </p:notesMasterIdLst>
  <p:handoutMasterIdLst>
    <p:handoutMasterId r:id="rId38"/>
  </p:handoutMasterIdLst>
  <p:sldIdLst>
    <p:sldId id="279" r:id="rId24"/>
    <p:sldId id="269" r:id="rId25"/>
    <p:sldId id="294" r:id="rId26"/>
    <p:sldId id="280" r:id="rId27"/>
    <p:sldId id="286" r:id="rId28"/>
    <p:sldId id="284" r:id="rId29"/>
    <p:sldId id="287" r:id="rId30"/>
    <p:sldId id="289" r:id="rId31"/>
    <p:sldId id="285" r:id="rId32"/>
    <p:sldId id="288" r:id="rId33"/>
    <p:sldId id="290" r:id="rId34"/>
    <p:sldId id="283" r:id="rId35"/>
    <p:sldId id="282" r:id="rId36"/>
  </p:sldIdLst>
  <p:sldSz cx="9144000" cy="6858000" type="screen4x3"/>
  <p:notesSz cx="6797675"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7BBD31"/>
    <a:srgbClr val="E7E7E7"/>
    <a:srgbClr val="8DC449"/>
    <a:srgbClr val="625454"/>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4" autoAdjust="0"/>
    <p:restoredTop sz="94674" autoAdjust="0"/>
  </p:normalViewPr>
  <p:slideViewPr>
    <p:cSldViewPr>
      <p:cViewPr varScale="1">
        <p:scale>
          <a:sx n="62" d="100"/>
          <a:sy n="62" d="100"/>
        </p:scale>
        <p:origin x="161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presProps" Target="presProps.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09/06/2020</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606" y="4714876"/>
            <a:ext cx="5438464"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9158"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22656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9058006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0629467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3650201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24395426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2882343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26556782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941901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3457851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7773798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840549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150483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7830242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4160496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28687618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20196043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41973790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8115552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34736632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4021946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33358857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736263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8510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a:t>Click to edit Master title style</a:t>
            </a:r>
            <a:endParaRPr lang="en-GB" noProof="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a:t>Click to edit Master subtitle style</a:t>
            </a:r>
            <a:endParaRPr lang="en-GB" noProof="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3186946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062412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25689889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2747838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43103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4005227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877870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13812586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19334190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4221588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457985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8891076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21733157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39064164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5844602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6286456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14288240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12461181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8544792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3829800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42376673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3924276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549970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6547772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34618120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8175121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41345517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41064751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5523396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3120154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7473056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1475600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470130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8298407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1330842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1754841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79876168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3845826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970496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41012545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9529025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1295066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6666040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9756154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02097860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35803582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26893337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8529527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09439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8608992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1233849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4029649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4879455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4929571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35947886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7568960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4144111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367710187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386943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83402298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23277284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3659631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6190886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4509460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2865573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3948027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26111549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9610706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221358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148659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293797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30531323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83007371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31849175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236214554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655687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11758555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4394085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5596427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487550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191482911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13773302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15132490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7260833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271995469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8738913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63690250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9097677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377504167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85667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7229153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31655386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16180831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8706654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399578178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20706998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16929532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358596233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7257498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3900465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196330976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59286802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417741613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59756144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663243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35286153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87774470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76333669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9904544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593835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72233244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4301537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43557291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29336175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32573420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93100209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124728524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316425517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22329179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532036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76743477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94085956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31976623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1018373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1013521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148677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4072921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250301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50261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1888270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7753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26085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2217305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1408727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3671171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1629979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24367602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15412543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5572773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15767715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28034465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73503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1733694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2274202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27287811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15574335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51549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8872986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480652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313181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2196610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16690294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59736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1878736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966344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9027185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0992491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9001016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9543333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38151869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308268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5840843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7510581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7259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435287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2370871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3704858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8235391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2093601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0490837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686719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9589706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1050625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38165114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264159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5.jp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5.jp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5.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5.jp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5.jp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7.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5.jp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8.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9.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2.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18.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2.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18.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2.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8.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3.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1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4.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18.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5.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8.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6.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2.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18.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7.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2.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5.jp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5.jp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5.jp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23941"/>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6"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07402"/>
            <a:ext cx="9144000" cy="986118"/>
          </a:xfrm>
          <a:prstGeom prst="rect">
            <a:avLst/>
          </a:prstGeom>
        </p:spPr>
      </p:pic>
    </p:spTree>
    <p:extLst>
      <p:ext uri="{BB962C8B-B14F-4D97-AF65-F5344CB8AC3E}">
        <p14:creationId xmlns:p14="http://schemas.microsoft.com/office/powerpoint/2010/main" val="123574689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377780752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3647025659"/>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108011671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56941"/>
            <a:ext cx="9144000" cy="986118"/>
          </a:xfrm>
          <a:prstGeom prst="rect">
            <a:avLst/>
          </a:prstGeom>
        </p:spPr>
      </p:pic>
    </p:spTree>
    <p:extLst>
      <p:ext uri="{BB962C8B-B14F-4D97-AF65-F5344CB8AC3E}">
        <p14:creationId xmlns:p14="http://schemas.microsoft.com/office/powerpoint/2010/main" val="146874774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0" descr="pms410 equi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124743"/>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313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60648"/>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149581084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69178"/>
            <a:ext cx="9144000" cy="986118"/>
          </a:xfrm>
          <a:prstGeom prst="rect">
            <a:avLst/>
          </a:prstGeom>
        </p:spPr>
      </p:pic>
    </p:spTree>
    <p:extLst>
      <p:ext uri="{BB962C8B-B14F-4D97-AF65-F5344CB8AC3E}">
        <p14:creationId xmlns:p14="http://schemas.microsoft.com/office/powerpoint/2010/main" val="91550487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61080528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352339337"/>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xml.rels><?xml version="1.0" encoding="UTF-8" standalone="yes"?>
<Relationships xmlns="http://schemas.openxmlformats.org/package/2006/relationships"><Relationship Id="rId2" Type="http://schemas.openxmlformats.org/officeDocument/2006/relationships/hyperlink" Target="https://www.universitiesuk.ac.uk/policy-and-analysis/reports/Pages/security-sensitive-research-material-UK-universities-guidance.aspx" TargetMode="External"/><Relationship Id="rId1" Type="http://schemas.openxmlformats.org/officeDocument/2006/relationships/slideLayout" Target="../slideLayouts/slideLayout2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7772400" cy="1470025"/>
          </a:xfrm>
        </p:spPr>
        <p:txBody>
          <a:bodyPr/>
          <a:lstStyle/>
          <a:p>
            <a:r>
              <a:rPr lang="en-GB" dirty="0"/>
              <a:t>Security Sensitive Research</a:t>
            </a:r>
          </a:p>
        </p:txBody>
      </p:sp>
      <p:sp>
        <p:nvSpPr>
          <p:cNvPr id="3" name="Subtitle 2"/>
          <p:cNvSpPr>
            <a:spLocks noGrp="1"/>
          </p:cNvSpPr>
          <p:nvPr>
            <p:ph type="subTitle" idx="1"/>
          </p:nvPr>
        </p:nvSpPr>
        <p:spPr>
          <a:xfrm>
            <a:off x="1979712" y="2564904"/>
            <a:ext cx="2880320" cy="1392560"/>
          </a:xfrm>
        </p:spPr>
        <p:txBody>
          <a:bodyPr/>
          <a:lstStyle/>
          <a:p>
            <a:r>
              <a:rPr lang="en-GB" sz="3200" dirty="0"/>
              <a:t>Guidance and procedures</a:t>
            </a:r>
          </a:p>
        </p:txBody>
      </p:sp>
    </p:spTree>
    <p:extLst>
      <p:ext uri="{BB962C8B-B14F-4D97-AF65-F5344CB8AC3E}">
        <p14:creationId xmlns:p14="http://schemas.microsoft.com/office/powerpoint/2010/main" val="250507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 – UUK recommendations </a:t>
            </a:r>
            <a:br>
              <a:rPr lang="en-GB" dirty="0"/>
            </a:br>
            <a:r>
              <a:rPr lang="en-GB" dirty="0" err="1"/>
              <a:t>UoH</a:t>
            </a:r>
            <a:r>
              <a:rPr lang="en-GB" dirty="0"/>
              <a:t> compliance</a:t>
            </a:r>
          </a:p>
        </p:txBody>
      </p:sp>
      <p:sp>
        <p:nvSpPr>
          <p:cNvPr id="3" name="Content Placeholder 2"/>
          <p:cNvSpPr>
            <a:spLocks noGrp="1"/>
          </p:cNvSpPr>
          <p:nvPr>
            <p:ph idx="1"/>
          </p:nvPr>
        </p:nvSpPr>
        <p:spPr>
          <a:xfrm>
            <a:off x="412750" y="1412776"/>
            <a:ext cx="8407722" cy="4391124"/>
          </a:xfrm>
        </p:spPr>
        <p:txBody>
          <a:bodyPr/>
          <a:lstStyle/>
          <a:p>
            <a:r>
              <a:rPr lang="en-GB" sz="2000" dirty="0"/>
              <a:t>Comprehensive advice to university internet users highlighting the legal risks of accessing an downloading from sites that might by subject to the provisions of the legislation</a:t>
            </a:r>
          </a:p>
          <a:p>
            <a:pPr marL="400050" lvl="1" indent="0">
              <a:buNone/>
            </a:pPr>
            <a:r>
              <a:rPr lang="en-GB" dirty="0">
                <a:solidFill>
                  <a:srgbClr val="FF0000"/>
                </a:solidFill>
              </a:rPr>
              <a:t>IT Policy and Guidance documentation is up to date and is kept under review by CLS</a:t>
            </a:r>
          </a:p>
          <a:p>
            <a:r>
              <a:rPr lang="en-GB" sz="2000" dirty="0"/>
              <a:t>Provide a training scheme for ethics officers (or their counterparts) and IT officers in universities in implementing the ethics review process and secure storage of sensitive material</a:t>
            </a:r>
          </a:p>
          <a:p>
            <a:pPr marL="400050" lvl="1" indent="0">
              <a:buNone/>
            </a:pPr>
            <a:r>
              <a:rPr lang="en-GB" dirty="0">
                <a:solidFill>
                  <a:srgbClr val="FF0000"/>
                </a:solidFill>
              </a:rPr>
              <a:t>This slide pack is available for SREC Chairs and ADREs from the research intranet pages. CLS train IT support staff who are likely to engage with researchers and nominated overseers</a:t>
            </a:r>
          </a:p>
          <a:p>
            <a:pPr marL="0" indent="0" algn="ctr">
              <a:buNone/>
            </a:pPr>
            <a:endParaRPr lang="en-GB" sz="2000" b="1" dirty="0">
              <a:solidFill>
                <a:srgbClr val="FF0000"/>
              </a:solidFill>
            </a:endParaRPr>
          </a:p>
          <a:p>
            <a:pPr marL="0" indent="0" algn="ctr">
              <a:buNone/>
            </a:pPr>
            <a:endParaRPr lang="en-GB" sz="2000" b="1" dirty="0">
              <a:solidFill>
                <a:srgbClr val="FF0000"/>
              </a:solidFill>
            </a:endParaRPr>
          </a:p>
          <a:p>
            <a:pPr marL="0" indent="0" algn="ctr">
              <a:buNone/>
            </a:pPr>
            <a:br>
              <a:rPr lang="en-GB" dirty="0"/>
            </a:br>
            <a:endParaRPr lang="en-GB" dirty="0"/>
          </a:p>
        </p:txBody>
      </p:sp>
    </p:spTree>
    <p:extLst>
      <p:ext uri="{BB962C8B-B14F-4D97-AF65-F5344CB8AC3E}">
        <p14:creationId xmlns:p14="http://schemas.microsoft.com/office/powerpoint/2010/main" val="83013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26" y="188640"/>
            <a:ext cx="8229600" cy="900112"/>
          </a:xfrm>
        </p:spPr>
        <p:txBody>
          <a:bodyPr/>
          <a:lstStyle/>
          <a:p>
            <a:r>
              <a:rPr lang="en-GB" sz="3200" dirty="0"/>
              <a:t>Process</a:t>
            </a:r>
            <a:br>
              <a:rPr lang="en-GB" sz="3200" dirty="0"/>
            </a:br>
            <a:endParaRPr lang="en-GB" dirty="0"/>
          </a:p>
        </p:txBody>
      </p:sp>
      <p:sp>
        <p:nvSpPr>
          <p:cNvPr id="3" name="Content Placeholder 2"/>
          <p:cNvSpPr>
            <a:spLocks noGrp="1"/>
          </p:cNvSpPr>
          <p:nvPr>
            <p:ph idx="1"/>
          </p:nvPr>
        </p:nvSpPr>
        <p:spPr>
          <a:xfrm>
            <a:off x="251520" y="1100341"/>
            <a:ext cx="8712968" cy="3598862"/>
          </a:xfrm>
        </p:spPr>
        <p:txBody>
          <a:bodyPr/>
          <a:lstStyle/>
          <a:p>
            <a:r>
              <a:rPr lang="en-GB" sz="2000" b="1" dirty="0"/>
              <a:t>SREC Chairs formally notify R&amp;E (</a:t>
            </a:r>
            <a:r>
              <a:rPr lang="en-GB" sz="2000" b="1" dirty="0">
                <a:sym typeface="Wingdings" panose="05000000000000000000" pitchFamily="2" charset="2"/>
              </a:rPr>
              <a:t></a:t>
            </a:r>
            <a:r>
              <a:rPr lang="en-GB" sz="2000" b="1" dirty="0"/>
              <a:t>URG &amp; CLS) when a Security-Sensitive Project has been approved in School using a form</a:t>
            </a:r>
            <a:r>
              <a:rPr lang="en-GB" sz="2000" b="1" dirty="0">
                <a:solidFill>
                  <a:srgbClr val="FF0000"/>
                </a:solidFill>
              </a:rPr>
              <a:t> </a:t>
            </a:r>
            <a:r>
              <a:rPr lang="en-GB" sz="2000" b="1" dirty="0">
                <a:solidFill>
                  <a:srgbClr val="002060"/>
                </a:solidFill>
              </a:rPr>
              <a:t>– </a:t>
            </a:r>
            <a:r>
              <a:rPr lang="en-GB" sz="1800" dirty="0">
                <a:solidFill>
                  <a:srgbClr val="002060"/>
                </a:solidFill>
              </a:rPr>
              <a:t>“</a:t>
            </a:r>
            <a:r>
              <a:rPr lang="en-GB" sz="1800" dirty="0"/>
              <a:t>Notification of approval of High Risk (Security Sensitive) Research Project”</a:t>
            </a:r>
          </a:p>
          <a:p>
            <a:r>
              <a:rPr lang="en-GB" sz="2000" b="1" dirty="0"/>
              <a:t>The info to be entered on the form includes:</a:t>
            </a:r>
          </a:p>
          <a:p>
            <a:pPr lvl="1"/>
            <a:r>
              <a:rPr lang="en-GB" sz="1800" dirty="0"/>
              <a:t>Link to School approval documentation</a:t>
            </a:r>
          </a:p>
          <a:p>
            <a:pPr lvl="1"/>
            <a:r>
              <a:rPr lang="en-GB" sz="1800" dirty="0"/>
              <a:t>Name of designated overseer for the </a:t>
            </a:r>
            <a:r>
              <a:rPr lang="en-GB" sz="1800" dirty="0" err="1"/>
              <a:t>datastore</a:t>
            </a:r>
            <a:endParaRPr lang="en-GB" sz="1800" dirty="0"/>
          </a:p>
          <a:p>
            <a:pPr lvl="1"/>
            <a:r>
              <a:rPr lang="en-GB" sz="1800" dirty="0"/>
              <a:t>Start and end dates for the project and data storage period</a:t>
            </a:r>
          </a:p>
          <a:p>
            <a:pPr lvl="1"/>
            <a:r>
              <a:rPr lang="en-GB" sz="1800" dirty="0"/>
              <a:t>Sign off by SREC Chair</a:t>
            </a:r>
          </a:p>
          <a:p>
            <a:pPr marL="342900" lvl="1" indent="-342900">
              <a:buFontTx/>
              <a:buChar char="•"/>
            </a:pPr>
            <a:r>
              <a:rPr lang="en-GB" sz="2000" b="1" dirty="0"/>
              <a:t>ONLY when this form has been submitted will CLS set up suitable IT facilities for data storage and access</a:t>
            </a:r>
          </a:p>
          <a:p>
            <a:pPr lvl="1"/>
            <a:r>
              <a:rPr lang="en-GB" sz="1800" dirty="0"/>
              <a:t>Separate sign off using form “IT Facilities Approval for High Risk (Security Sensitive) Research Projects” by the researcher for compliance with the access and data sharing requirements</a:t>
            </a:r>
            <a:endParaRPr lang="en-GB" sz="2000" b="1" dirty="0"/>
          </a:p>
          <a:p>
            <a:r>
              <a:rPr lang="en-GB" sz="2000" b="1" dirty="0"/>
              <a:t>R&amp;E keep a formal record centrally </a:t>
            </a:r>
          </a:p>
          <a:p>
            <a:r>
              <a:rPr lang="en-GB" sz="2000" b="1" dirty="0"/>
              <a:t>Any changes to the project and/or the ethics approval must be notified and recorded – SREC must keep these projects explicitly under review</a:t>
            </a:r>
          </a:p>
          <a:p>
            <a:endParaRPr lang="en-GB" b="1" dirty="0"/>
          </a:p>
          <a:p>
            <a:endParaRPr lang="en-GB" dirty="0"/>
          </a:p>
        </p:txBody>
      </p:sp>
    </p:spTree>
    <p:extLst>
      <p:ext uri="{BB962C8B-B14F-4D97-AF65-F5344CB8AC3E}">
        <p14:creationId xmlns:p14="http://schemas.microsoft.com/office/powerpoint/2010/main" val="195459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Contacts</a:t>
            </a:r>
          </a:p>
        </p:txBody>
      </p:sp>
      <p:graphicFrame>
        <p:nvGraphicFramePr>
          <p:cNvPr id="4" name="Table 3"/>
          <p:cNvGraphicFramePr>
            <a:graphicFrameLocks noGrp="1"/>
          </p:cNvGraphicFramePr>
          <p:nvPr>
            <p:extLst>
              <p:ext uri="{D42A27DB-BD31-4B8C-83A1-F6EECF244321}">
                <p14:modId xmlns:p14="http://schemas.microsoft.com/office/powerpoint/2010/main" val="4293052582"/>
              </p:ext>
            </p:extLst>
          </p:nvPr>
        </p:nvGraphicFramePr>
        <p:xfrm>
          <a:off x="395289" y="2852936"/>
          <a:ext cx="8425182" cy="1889760"/>
        </p:xfrm>
        <a:graphic>
          <a:graphicData uri="http://schemas.openxmlformats.org/drawingml/2006/table">
            <a:tbl>
              <a:tblPr firstRow="1" bandRow="1">
                <a:tableStyleId>{5C22544A-7EE6-4342-B048-85BDC9FD1C3A}</a:tableStyleId>
              </a:tblPr>
              <a:tblGrid>
                <a:gridCol w="2808394">
                  <a:extLst>
                    <a:ext uri="{9D8B030D-6E8A-4147-A177-3AD203B41FA5}">
                      <a16:colId xmlns:a16="http://schemas.microsoft.com/office/drawing/2014/main" val="20000"/>
                    </a:ext>
                  </a:extLst>
                </a:gridCol>
                <a:gridCol w="2808394">
                  <a:extLst>
                    <a:ext uri="{9D8B030D-6E8A-4147-A177-3AD203B41FA5}">
                      <a16:colId xmlns:a16="http://schemas.microsoft.com/office/drawing/2014/main" val="20001"/>
                    </a:ext>
                  </a:extLst>
                </a:gridCol>
                <a:gridCol w="2808394">
                  <a:extLst>
                    <a:ext uri="{9D8B030D-6E8A-4147-A177-3AD203B41FA5}">
                      <a16:colId xmlns:a16="http://schemas.microsoft.com/office/drawing/2014/main" val="20002"/>
                    </a:ext>
                  </a:extLst>
                </a:gridCol>
              </a:tblGrid>
              <a:tr h="370840">
                <a:tc>
                  <a:txBody>
                    <a:bodyPr/>
                    <a:lstStyle/>
                    <a:p>
                      <a:r>
                        <a:rPr lang="en-GB" sz="2000" b="0" dirty="0">
                          <a:solidFill>
                            <a:srgbClr val="0070C0"/>
                          </a:solidFill>
                        </a:rPr>
                        <a:t>URG Chair</a:t>
                      </a:r>
                    </a:p>
                  </a:txBody>
                  <a:tcPr>
                    <a:solidFill>
                      <a:schemeClr val="accent5"/>
                    </a:solidFill>
                  </a:tcPr>
                </a:tc>
                <a:tc>
                  <a:txBody>
                    <a:bodyPr/>
                    <a:lstStyle/>
                    <a:p>
                      <a:r>
                        <a:rPr lang="en-GB" sz="2000" b="0" dirty="0">
                          <a:solidFill>
                            <a:srgbClr val="0070C0"/>
                          </a:solidFill>
                        </a:rPr>
                        <a:t>Professor</a:t>
                      </a:r>
                      <a:r>
                        <a:rPr lang="en-GB" sz="2000" b="0" baseline="0" dirty="0">
                          <a:solidFill>
                            <a:srgbClr val="0070C0"/>
                          </a:solidFill>
                        </a:rPr>
                        <a:t> Andrew Ball</a:t>
                      </a:r>
                      <a:endParaRPr lang="en-GB" sz="2000" b="0" dirty="0">
                        <a:solidFill>
                          <a:srgbClr val="0070C0"/>
                        </a:solidFill>
                      </a:endParaRPr>
                    </a:p>
                  </a:txBody>
                  <a:tcPr>
                    <a:solidFill>
                      <a:schemeClr val="accent5"/>
                    </a:solidFill>
                  </a:tcPr>
                </a:tc>
                <a:tc>
                  <a:txBody>
                    <a:bodyPr/>
                    <a:lstStyle/>
                    <a:p>
                      <a:r>
                        <a:rPr lang="en-GB" sz="2000" b="0" dirty="0">
                          <a:solidFill>
                            <a:srgbClr val="0070C0"/>
                          </a:solidFill>
                        </a:rPr>
                        <a:t>a.ball@hud.ac.uk</a:t>
                      </a:r>
                    </a:p>
                  </a:txBody>
                  <a:tcPr>
                    <a:solidFill>
                      <a:schemeClr val="accent5"/>
                    </a:solidFill>
                  </a:tcPr>
                </a:tc>
                <a:extLst>
                  <a:ext uri="{0D108BD9-81ED-4DB2-BD59-A6C34878D82A}">
                    <a16:rowId xmlns:a16="http://schemas.microsoft.com/office/drawing/2014/main" val="10000"/>
                  </a:ext>
                </a:extLst>
              </a:tr>
              <a:tr h="370840">
                <a:tc>
                  <a:txBody>
                    <a:bodyPr/>
                    <a:lstStyle/>
                    <a:p>
                      <a:r>
                        <a:rPr lang="en-GB" sz="2000" dirty="0">
                          <a:solidFill>
                            <a:srgbClr val="0070C0"/>
                          </a:solidFill>
                        </a:rPr>
                        <a:t>URG Secretary</a:t>
                      </a:r>
                    </a:p>
                  </a:txBody>
                  <a:tcPr>
                    <a:solidFill>
                      <a:schemeClr val="accent5"/>
                    </a:solidFill>
                  </a:tcPr>
                </a:tc>
                <a:tc>
                  <a:txBody>
                    <a:bodyPr/>
                    <a:lstStyle/>
                    <a:p>
                      <a:r>
                        <a:rPr lang="en-GB" sz="2000" dirty="0">
                          <a:solidFill>
                            <a:srgbClr val="0070C0"/>
                          </a:solidFill>
                        </a:rPr>
                        <a:t>Ms Esmay Slator</a:t>
                      </a:r>
                    </a:p>
                  </a:txBody>
                  <a:tcPr>
                    <a:solidFill>
                      <a:schemeClr val="accent5"/>
                    </a:solidFill>
                  </a:tcPr>
                </a:tc>
                <a:tc>
                  <a:txBody>
                    <a:bodyPr/>
                    <a:lstStyle/>
                    <a:p>
                      <a:r>
                        <a:rPr lang="en-GB" sz="2000" dirty="0">
                          <a:solidFill>
                            <a:srgbClr val="0070C0"/>
                          </a:solidFill>
                        </a:rPr>
                        <a:t>esmay.slator@hud.ac.uk</a:t>
                      </a:r>
                    </a:p>
                  </a:txBody>
                  <a:tcPr>
                    <a:solidFill>
                      <a:schemeClr val="accent5"/>
                    </a:solidFill>
                  </a:tcPr>
                </a:tc>
                <a:extLst>
                  <a:ext uri="{0D108BD9-81ED-4DB2-BD59-A6C34878D82A}">
                    <a16:rowId xmlns:a16="http://schemas.microsoft.com/office/drawing/2014/main" val="10001"/>
                  </a:ext>
                </a:extLst>
              </a:tr>
              <a:tr h="370840">
                <a:tc>
                  <a:txBody>
                    <a:bodyPr/>
                    <a:lstStyle/>
                    <a:p>
                      <a:r>
                        <a:rPr lang="en-GB" sz="2000" dirty="0">
                          <a:solidFill>
                            <a:srgbClr val="0070C0"/>
                          </a:solidFill>
                        </a:rPr>
                        <a:t>R&amp;E Record Keeper</a:t>
                      </a:r>
                    </a:p>
                  </a:txBody>
                  <a:tcPr>
                    <a:solidFill>
                      <a:schemeClr val="accent5"/>
                    </a:solidFill>
                  </a:tcPr>
                </a:tc>
                <a:tc>
                  <a:txBody>
                    <a:bodyPr/>
                    <a:lstStyle/>
                    <a:p>
                      <a:r>
                        <a:rPr lang="en-GB" sz="2000" dirty="0">
                          <a:solidFill>
                            <a:srgbClr val="0070C0"/>
                          </a:solidFill>
                        </a:rPr>
                        <a:t>Dr Tracy</a:t>
                      </a:r>
                      <a:r>
                        <a:rPr lang="en-GB" sz="2000" baseline="0" dirty="0">
                          <a:solidFill>
                            <a:srgbClr val="0070C0"/>
                          </a:solidFill>
                        </a:rPr>
                        <a:t> Turner</a:t>
                      </a:r>
                      <a:endParaRPr lang="en-GB" sz="2000" dirty="0">
                        <a:solidFill>
                          <a:srgbClr val="0070C0"/>
                        </a:solidFill>
                      </a:endParaRPr>
                    </a:p>
                  </a:txBody>
                  <a:tcPr>
                    <a:solidFill>
                      <a:schemeClr val="accent5"/>
                    </a:solidFill>
                  </a:tcPr>
                </a:tc>
                <a:tc>
                  <a:txBody>
                    <a:bodyPr/>
                    <a:lstStyle/>
                    <a:p>
                      <a:r>
                        <a:rPr lang="en-GB" sz="2000" dirty="0">
                          <a:solidFill>
                            <a:srgbClr val="0070C0"/>
                          </a:solidFill>
                        </a:rPr>
                        <a:t>t.s.turner@hud.ac.uk</a:t>
                      </a:r>
                    </a:p>
                  </a:txBody>
                  <a:tcPr>
                    <a:solidFill>
                      <a:schemeClr val="accent5"/>
                    </a:solidFill>
                  </a:tcPr>
                </a:tc>
                <a:extLst>
                  <a:ext uri="{0D108BD9-81ED-4DB2-BD59-A6C34878D82A}">
                    <a16:rowId xmlns:a16="http://schemas.microsoft.com/office/drawing/2014/main" val="10002"/>
                  </a:ext>
                </a:extLst>
              </a:tr>
              <a:tr h="370840">
                <a:tc>
                  <a:txBody>
                    <a:bodyPr/>
                    <a:lstStyle/>
                    <a:p>
                      <a:r>
                        <a:rPr lang="en-GB" sz="2000" dirty="0">
                          <a:solidFill>
                            <a:srgbClr val="0070C0"/>
                          </a:solidFill>
                        </a:rPr>
                        <a:t>CLS Support</a:t>
                      </a:r>
                    </a:p>
                  </a:txBody>
                  <a:tcPr>
                    <a:solidFill>
                      <a:schemeClr val="accent5"/>
                    </a:solidFill>
                  </a:tcPr>
                </a:tc>
                <a:tc>
                  <a:txBody>
                    <a:bodyPr/>
                    <a:lstStyle/>
                    <a:p>
                      <a:r>
                        <a:rPr lang="en-GB" sz="2000" dirty="0">
                          <a:solidFill>
                            <a:srgbClr val="0070C0"/>
                          </a:solidFill>
                        </a:rPr>
                        <a:t>Mrs</a:t>
                      </a:r>
                      <a:r>
                        <a:rPr lang="en-GB" sz="2000" baseline="0" dirty="0">
                          <a:solidFill>
                            <a:srgbClr val="0070C0"/>
                          </a:solidFill>
                        </a:rPr>
                        <a:t> Joanna Radley</a:t>
                      </a:r>
                      <a:endParaRPr lang="en-GB" sz="2000" dirty="0">
                        <a:solidFill>
                          <a:srgbClr val="0070C0"/>
                        </a:solidFill>
                      </a:endParaRPr>
                    </a:p>
                  </a:txBody>
                  <a:tcPr>
                    <a:solidFill>
                      <a:schemeClr val="accent5"/>
                    </a:solidFill>
                  </a:tcPr>
                </a:tc>
                <a:tc>
                  <a:txBody>
                    <a:bodyPr/>
                    <a:lstStyle/>
                    <a:p>
                      <a:r>
                        <a:rPr lang="en-GB" sz="2000" dirty="0">
                          <a:solidFill>
                            <a:srgbClr val="0070C0"/>
                          </a:solidFill>
                        </a:rPr>
                        <a:t>j.m.radley@hud.ac.uk</a:t>
                      </a:r>
                    </a:p>
                  </a:txBody>
                  <a:tcPr>
                    <a:solidFill>
                      <a:schemeClr val="accent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8250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Q&amp;A</a:t>
            </a:r>
          </a:p>
        </p:txBody>
      </p:sp>
      <p:sp>
        <p:nvSpPr>
          <p:cNvPr id="3" name="Content Placeholder 2"/>
          <p:cNvSpPr>
            <a:spLocks noGrp="1"/>
          </p:cNvSpPr>
          <p:nvPr>
            <p:ph idx="1"/>
          </p:nvPr>
        </p:nvSpPr>
        <p:spPr/>
        <p:txBody>
          <a:bodyPr/>
          <a:lstStyle/>
          <a:p>
            <a:pPr marL="0" indent="0" algn="ctr">
              <a:buNone/>
            </a:pPr>
            <a:endParaRPr lang="en-GB" sz="3200" dirty="0"/>
          </a:p>
          <a:p>
            <a:pPr marL="0" indent="0" algn="ctr">
              <a:buNone/>
            </a:pPr>
            <a:endParaRPr lang="en-GB" sz="3200" dirty="0"/>
          </a:p>
          <a:p>
            <a:pPr marL="0" indent="0" algn="ctr">
              <a:buNone/>
            </a:pPr>
            <a:r>
              <a:rPr lang="en-GB" sz="3200" dirty="0"/>
              <a:t>ANY QUESTIONS?</a:t>
            </a:r>
          </a:p>
        </p:txBody>
      </p:sp>
    </p:spTree>
    <p:extLst>
      <p:ext uri="{BB962C8B-B14F-4D97-AF65-F5344CB8AC3E}">
        <p14:creationId xmlns:p14="http://schemas.microsoft.com/office/powerpoint/2010/main" val="232403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28800"/>
            <a:ext cx="8229600" cy="4391124"/>
          </a:xfrm>
        </p:spPr>
        <p:txBody>
          <a:bodyPr/>
          <a:lstStyle/>
          <a:p>
            <a:pPr marL="0" indent="0" algn="ctr">
              <a:buNone/>
            </a:pPr>
            <a:r>
              <a:rPr lang="en-GB" sz="2800" b="1" dirty="0"/>
              <a:t>SECURITY SENSITIVE RESEARCH</a:t>
            </a:r>
          </a:p>
          <a:p>
            <a:pPr marL="0" indent="0" algn="ctr">
              <a:buNone/>
            </a:pPr>
            <a:r>
              <a:rPr lang="en-GB" sz="2800" b="1" dirty="0"/>
              <a:t>GUIDANCE AND PROCEDURES</a:t>
            </a:r>
          </a:p>
          <a:p>
            <a:pPr marL="0" indent="0" algn="ctr">
              <a:buNone/>
            </a:pPr>
            <a:endParaRPr lang="en-GB" sz="2800" b="1" dirty="0"/>
          </a:p>
          <a:p>
            <a:pPr marL="0" indent="0" algn="ctr">
              <a:buNone/>
            </a:pPr>
            <a:r>
              <a:rPr lang="en-GB" sz="2800" b="1" dirty="0"/>
              <a:t>A training presentation for URG, School Research and Ethics Committee Chairs and Associate Deans Research and Enterprise</a:t>
            </a:r>
          </a:p>
          <a:p>
            <a:pPr marL="0" indent="0" algn="ctr">
              <a:buNone/>
            </a:pPr>
            <a:endParaRPr lang="en-GB" sz="2800" b="1" dirty="0"/>
          </a:p>
          <a:p>
            <a:pPr marL="0" indent="0" algn="ctr">
              <a:buNone/>
            </a:pPr>
            <a:r>
              <a:rPr lang="en-GB" sz="2800" b="1" dirty="0"/>
              <a:t>Tracy Turner &amp; Joanna Radley</a:t>
            </a:r>
          </a:p>
          <a:p>
            <a:pPr marL="0" indent="0" algn="ctr">
              <a:buNone/>
            </a:pPr>
            <a:r>
              <a:rPr lang="en-GB" sz="2800" b="1" dirty="0"/>
              <a:t>Updated April 2020</a:t>
            </a:r>
            <a:br>
              <a:rPr lang="en-GB" sz="2800" b="1" dirty="0"/>
            </a:br>
            <a:endParaRPr lang="en-GB" sz="2800" b="1" dirty="0"/>
          </a:p>
        </p:txBody>
      </p:sp>
    </p:spTree>
    <p:extLst>
      <p:ext uri="{BB962C8B-B14F-4D97-AF65-F5344CB8AC3E}">
        <p14:creationId xmlns:p14="http://schemas.microsoft.com/office/powerpoint/2010/main" val="357302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a:xfrm>
            <a:off x="457200" y="1233438"/>
            <a:ext cx="8229600" cy="4391124"/>
          </a:xfrm>
        </p:spPr>
        <p:txBody>
          <a:bodyPr/>
          <a:lstStyle/>
          <a:p>
            <a:r>
              <a:rPr lang="en-GB" sz="3200" dirty="0"/>
              <a:t>Context - UUK Guidance and recommendations</a:t>
            </a:r>
          </a:p>
          <a:p>
            <a:r>
              <a:rPr lang="en-GB" sz="3200" dirty="0"/>
              <a:t>What is Security Sensitive Research?</a:t>
            </a:r>
          </a:p>
          <a:p>
            <a:r>
              <a:rPr lang="en-GB" sz="3200" dirty="0"/>
              <a:t>Scale of Security Sensitive Research at the University</a:t>
            </a:r>
          </a:p>
          <a:p>
            <a:r>
              <a:rPr lang="en-GB" sz="3200" dirty="0" err="1"/>
              <a:t>UoH</a:t>
            </a:r>
            <a:r>
              <a:rPr lang="en-GB" sz="3200" dirty="0"/>
              <a:t> compliance with the recommendations</a:t>
            </a:r>
          </a:p>
          <a:p>
            <a:r>
              <a:rPr lang="en-GB" sz="3200" dirty="0"/>
              <a:t>Processes</a:t>
            </a:r>
          </a:p>
          <a:p>
            <a:r>
              <a:rPr lang="en-GB" sz="3200" dirty="0"/>
              <a:t>Contacts</a:t>
            </a:r>
            <a:br>
              <a:rPr lang="en-GB" dirty="0"/>
            </a:br>
            <a:endParaRPr lang="en-GB" dirty="0"/>
          </a:p>
        </p:txBody>
      </p:sp>
    </p:spTree>
    <p:extLst>
      <p:ext uri="{BB962C8B-B14F-4D97-AF65-F5344CB8AC3E}">
        <p14:creationId xmlns:p14="http://schemas.microsoft.com/office/powerpoint/2010/main" val="317506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 – UUK guidance</a:t>
            </a:r>
          </a:p>
        </p:txBody>
      </p:sp>
      <p:sp>
        <p:nvSpPr>
          <p:cNvPr id="3" name="Content Placeholder 2"/>
          <p:cNvSpPr>
            <a:spLocks noGrp="1"/>
          </p:cNvSpPr>
          <p:nvPr>
            <p:ph idx="1"/>
          </p:nvPr>
        </p:nvSpPr>
        <p:spPr>
          <a:xfrm>
            <a:off x="412750" y="1412776"/>
            <a:ext cx="8407722" cy="4391124"/>
          </a:xfrm>
        </p:spPr>
        <p:txBody>
          <a:bodyPr/>
          <a:lstStyle/>
          <a:p>
            <a:r>
              <a:rPr lang="en-GB" dirty="0">
                <a:hlinkClick r:id="rId2"/>
              </a:rPr>
              <a:t>UUK guidance </a:t>
            </a:r>
            <a:r>
              <a:rPr lang="en-GB" dirty="0"/>
              <a:t>was published in October 2012 and revised in 2019. It relates to the oversight of security-sensitive research material in UK universities. This includes the access, storage and circulation of data.</a:t>
            </a:r>
          </a:p>
          <a:p>
            <a:r>
              <a:rPr lang="en-GB" dirty="0"/>
              <a:t>If circulated carelessly, such material is sometimes open to misinterpretation by the authorities, and can put researchers in danger of arrest and prosecution under for example, counter-terrorism legislation.</a:t>
            </a:r>
          </a:p>
          <a:p>
            <a:r>
              <a:rPr lang="en-GB" dirty="0"/>
              <a:t>Certain procedures for independently registering and storing this material (data, documents) – through research ethics processes – are recommended by UUK</a:t>
            </a:r>
          </a:p>
          <a:p>
            <a:endParaRPr lang="en-GB" dirty="0"/>
          </a:p>
          <a:p>
            <a:pPr marL="0" indent="0" algn="ctr">
              <a:buNone/>
            </a:pPr>
            <a:r>
              <a:rPr lang="en-GB" sz="2000" b="1" dirty="0">
                <a:solidFill>
                  <a:srgbClr val="FF0000"/>
                </a:solidFill>
              </a:rPr>
              <a:t>THIS IS ABOUT PROTECTING OUR STAFF AND STUDENTS</a:t>
            </a:r>
            <a:br>
              <a:rPr lang="en-GB" dirty="0"/>
            </a:br>
            <a:endParaRPr lang="en-GB" dirty="0"/>
          </a:p>
        </p:txBody>
      </p:sp>
    </p:spTree>
    <p:extLst>
      <p:ext uri="{BB962C8B-B14F-4D97-AF65-F5344CB8AC3E}">
        <p14:creationId xmlns:p14="http://schemas.microsoft.com/office/powerpoint/2010/main" val="349005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 from the UUK document</a:t>
            </a:r>
          </a:p>
        </p:txBody>
      </p:sp>
      <p:sp>
        <p:nvSpPr>
          <p:cNvPr id="3" name="Content Placeholder 2"/>
          <p:cNvSpPr>
            <a:spLocks noGrp="1"/>
          </p:cNvSpPr>
          <p:nvPr>
            <p:ph idx="1"/>
          </p:nvPr>
        </p:nvSpPr>
        <p:spPr>
          <a:xfrm>
            <a:off x="395288" y="1484784"/>
            <a:ext cx="8231977" cy="4176464"/>
          </a:xfrm>
        </p:spPr>
        <p:txBody>
          <a:bodyPr/>
          <a:lstStyle/>
          <a:p>
            <a:pPr marL="0" indent="0">
              <a:buNone/>
            </a:pPr>
            <a:r>
              <a:rPr lang="en-GB" sz="2000" dirty="0"/>
              <a:t>An Al Qaeda manual can be highly relevant to many kinds of perfectly legitimate academic research e.g. studies of </a:t>
            </a:r>
            <a:r>
              <a:rPr lang="en-GB" sz="2000" dirty="0" err="1"/>
              <a:t>jihadism</a:t>
            </a:r>
            <a:r>
              <a:rPr lang="en-GB" sz="2000" dirty="0"/>
              <a:t>, international relations, or conflict and security.</a:t>
            </a:r>
          </a:p>
          <a:p>
            <a:pPr marL="0" indent="0">
              <a:buNone/>
            </a:pPr>
            <a:endParaRPr lang="en-GB" sz="2000" dirty="0"/>
          </a:p>
          <a:p>
            <a:pPr marL="0" indent="0">
              <a:buNone/>
            </a:pPr>
            <a:r>
              <a:rPr lang="en-GB" sz="2000" dirty="0"/>
              <a:t>On the other hand, prosecutions under counter-terrorism legislation in the UK have sometimes been brought on the basis of an accumulation on personal computers of downloaded material and other data, for example that which is relevant to making explosives.</a:t>
            </a:r>
          </a:p>
          <a:p>
            <a:pPr marL="0" indent="0">
              <a:buNone/>
            </a:pPr>
            <a:endParaRPr lang="en-GB" sz="2000" dirty="0"/>
          </a:p>
          <a:p>
            <a:pPr marL="0" indent="0">
              <a:buNone/>
            </a:pPr>
            <a:r>
              <a:rPr lang="en-GB" sz="2000" dirty="0"/>
              <a:t>It will not always be possible for police to distinguish immediately between accumulation of such material for legitimate research purposes and for terrorist purposes.</a:t>
            </a:r>
          </a:p>
          <a:p>
            <a:pPr marL="0" indent="0" algn="ctr">
              <a:buNone/>
            </a:pPr>
            <a:endParaRPr lang="en-GB" sz="2000" b="1" dirty="0">
              <a:solidFill>
                <a:srgbClr val="FF0000"/>
              </a:solidFill>
            </a:endParaRPr>
          </a:p>
          <a:p>
            <a:pPr marL="0" indent="0" algn="ctr">
              <a:buNone/>
            </a:pPr>
            <a:r>
              <a:rPr lang="en-GB" sz="2000" b="1" dirty="0">
                <a:solidFill>
                  <a:srgbClr val="FF0000"/>
                </a:solidFill>
              </a:rPr>
              <a:t>THIS IS ABOUT PROTECTING OUR STAFF AND STUDENTS</a:t>
            </a:r>
            <a:endParaRPr lang="en-GB" sz="2000" dirty="0"/>
          </a:p>
        </p:txBody>
      </p:sp>
    </p:spTree>
    <p:extLst>
      <p:ext uri="{BB962C8B-B14F-4D97-AF65-F5344CB8AC3E}">
        <p14:creationId xmlns:p14="http://schemas.microsoft.com/office/powerpoint/2010/main" val="4284070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 – UUK recommendations</a:t>
            </a:r>
          </a:p>
        </p:txBody>
      </p:sp>
      <p:sp>
        <p:nvSpPr>
          <p:cNvPr id="3" name="Content Placeholder 2"/>
          <p:cNvSpPr>
            <a:spLocks noGrp="1"/>
          </p:cNvSpPr>
          <p:nvPr>
            <p:ph idx="1"/>
          </p:nvPr>
        </p:nvSpPr>
        <p:spPr>
          <a:xfrm>
            <a:off x="395288" y="1233438"/>
            <a:ext cx="8407722" cy="4391124"/>
          </a:xfrm>
        </p:spPr>
        <p:txBody>
          <a:bodyPr/>
          <a:lstStyle/>
          <a:p>
            <a:r>
              <a:rPr lang="en-GB" sz="2000" dirty="0"/>
              <a:t>Embed procedures for dealing with security sensitive research within existing research ethics approval processes</a:t>
            </a:r>
          </a:p>
          <a:p>
            <a:r>
              <a:rPr lang="en-GB" sz="2000" dirty="0"/>
              <a:t>Keep security sensitive research material off personal computers and stored instead on specially designated university servers supervised by university ethics officer or their counterparts. The material should not be transmitted or exchanged, but accessed easily and securely by researchers</a:t>
            </a:r>
          </a:p>
          <a:p>
            <a:r>
              <a:rPr lang="en-GB" sz="2000" dirty="0"/>
              <a:t>Ethics officers or their counterparts should be the first or early point of contact for both internal university enquiries and police enquiries about suspect security sensitive material</a:t>
            </a:r>
          </a:p>
          <a:p>
            <a:r>
              <a:rPr lang="en-GB" sz="2000" dirty="0"/>
              <a:t>Comprehensive advice to university internet users highlighting the legal risks of accessing an downloading from sites that might by subject to the provisions of the legislation</a:t>
            </a:r>
          </a:p>
          <a:p>
            <a:r>
              <a:rPr lang="en-GB" sz="2000" dirty="0"/>
              <a:t>Provide a training scheme for ethics officers (or their counterparts) and IT officers in universities in implementing the ethics review process and secure storage of sensitive material</a:t>
            </a:r>
          </a:p>
          <a:p>
            <a:pPr marL="0" indent="0" algn="ctr">
              <a:buNone/>
            </a:pPr>
            <a:endParaRPr lang="en-GB" sz="2000" b="1" dirty="0">
              <a:solidFill>
                <a:srgbClr val="FF0000"/>
              </a:solidFill>
            </a:endParaRPr>
          </a:p>
          <a:p>
            <a:pPr marL="0" indent="0" algn="ctr">
              <a:buNone/>
            </a:pPr>
            <a:endParaRPr lang="en-GB" sz="2000" b="1" dirty="0">
              <a:solidFill>
                <a:srgbClr val="FF0000"/>
              </a:solidFill>
            </a:endParaRPr>
          </a:p>
          <a:p>
            <a:pPr marL="0" indent="0" algn="ctr">
              <a:buNone/>
            </a:pPr>
            <a:br>
              <a:rPr lang="en-GB" dirty="0"/>
            </a:br>
            <a:endParaRPr lang="en-GB" dirty="0"/>
          </a:p>
        </p:txBody>
      </p:sp>
    </p:spTree>
    <p:extLst>
      <p:ext uri="{BB962C8B-B14F-4D97-AF65-F5344CB8AC3E}">
        <p14:creationId xmlns:p14="http://schemas.microsoft.com/office/powerpoint/2010/main" val="315036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Security Sensitive Research?</a:t>
            </a:r>
          </a:p>
        </p:txBody>
      </p:sp>
      <p:sp>
        <p:nvSpPr>
          <p:cNvPr id="3" name="Content Placeholder 2"/>
          <p:cNvSpPr>
            <a:spLocks noGrp="1"/>
          </p:cNvSpPr>
          <p:nvPr>
            <p:ph idx="1"/>
          </p:nvPr>
        </p:nvSpPr>
        <p:spPr>
          <a:xfrm>
            <a:off x="323528" y="1484784"/>
            <a:ext cx="8820472" cy="4319116"/>
          </a:xfrm>
        </p:spPr>
        <p:txBody>
          <a:bodyPr/>
          <a:lstStyle/>
          <a:p>
            <a:pPr marL="0" indent="0">
              <a:buNone/>
            </a:pPr>
            <a:r>
              <a:rPr lang="en-GB" sz="2800" dirty="0"/>
              <a:t>Security sensitive research can be that which: </a:t>
            </a:r>
          </a:p>
          <a:p>
            <a:pPr lvl="0"/>
            <a:r>
              <a:rPr lang="en-GB" sz="2800" dirty="0"/>
              <a:t>is commissioned by the military</a:t>
            </a:r>
          </a:p>
          <a:p>
            <a:pPr lvl="0"/>
            <a:r>
              <a:rPr lang="en-GB" sz="2800" dirty="0"/>
              <a:t>involves the acquisition of security clearances</a:t>
            </a:r>
          </a:p>
          <a:p>
            <a:pPr lvl="0"/>
            <a:r>
              <a:rPr lang="en-GB" sz="2800" dirty="0"/>
              <a:t>concerns terrorist or extreme groups e.g. animal rights</a:t>
            </a:r>
          </a:p>
          <a:p>
            <a:pPr lvl="0"/>
            <a:r>
              <a:rPr lang="en-GB" sz="2800" dirty="0"/>
              <a:t>involves IT encryption design for public bodies or business</a:t>
            </a:r>
          </a:p>
          <a:p>
            <a:r>
              <a:rPr lang="en-GB" sz="2800" dirty="0"/>
              <a:t>involves anything else which the University considers as putting researcher(s) at risk</a:t>
            </a:r>
          </a:p>
          <a:p>
            <a:pPr marL="0" indent="0">
              <a:buNone/>
            </a:pPr>
            <a:endParaRPr lang="en-GB" dirty="0"/>
          </a:p>
          <a:p>
            <a:endParaRPr lang="en-GB" dirty="0"/>
          </a:p>
        </p:txBody>
      </p:sp>
    </p:spTree>
    <p:extLst>
      <p:ext uri="{BB962C8B-B14F-4D97-AF65-F5344CB8AC3E}">
        <p14:creationId xmlns:p14="http://schemas.microsoft.com/office/powerpoint/2010/main" val="295089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Scale of Security Sensitive Research at the University?</a:t>
            </a:r>
          </a:p>
        </p:txBody>
      </p:sp>
      <p:sp>
        <p:nvSpPr>
          <p:cNvPr id="3" name="Content Placeholder 2"/>
          <p:cNvSpPr>
            <a:spLocks noGrp="1"/>
          </p:cNvSpPr>
          <p:nvPr>
            <p:ph idx="1"/>
          </p:nvPr>
        </p:nvSpPr>
        <p:spPr>
          <a:xfrm>
            <a:off x="412750" y="1484784"/>
            <a:ext cx="8212138" cy="4319116"/>
          </a:xfrm>
        </p:spPr>
        <p:txBody>
          <a:bodyPr/>
          <a:lstStyle/>
          <a:p>
            <a:pPr marL="0" indent="0">
              <a:buNone/>
            </a:pPr>
            <a:r>
              <a:rPr lang="en-GB" sz="2800" dirty="0"/>
              <a:t>In 2017 10 security sensitive research projects were approved by School RECs, 9 in Human and Health Sciences and 1 in Music, Humanities and Media.</a:t>
            </a:r>
          </a:p>
          <a:p>
            <a:pPr marL="0" indent="0">
              <a:buNone/>
            </a:pPr>
            <a:endParaRPr lang="en-GB" sz="2800" dirty="0"/>
          </a:p>
          <a:p>
            <a:pPr marL="0" indent="0">
              <a:buNone/>
            </a:pPr>
            <a:r>
              <a:rPr lang="en-GB" sz="2800" dirty="0"/>
              <a:t>In April 2020 only 1 approved project is operational, a staff research project in Human and Health Sciences.</a:t>
            </a:r>
          </a:p>
          <a:p>
            <a:pPr marL="0" indent="0">
              <a:buNone/>
            </a:pPr>
            <a:endParaRPr lang="en-GB" dirty="0"/>
          </a:p>
          <a:p>
            <a:endParaRPr lang="en-GB" dirty="0"/>
          </a:p>
        </p:txBody>
      </p:sp>
    </p:spTree>
    <p:extLst>
      <p:ext uri="{BB962C8B-B14F-4D97-AF65-F5344CB8AC3E}">
        <p14:creationId xmlns:p14="http://schemas.microsoft.com/office/powerpoint/2010/main" val="272723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UUK recommendations and</a:t>
            </a:r>
            <a:br>
              <a:rPr lang="en-GB" dirty="0"/>
            </a:br>
            <a:r>
              <a:rPr lang="en-GB" dirty="0" err="1"/>
              <a:t>UoH</a:t>
            </a:r>
            <a:r>
              <a:rPr lang="en-GB" dirty="0"/>
              <a:t> compliance</a:t>
            </a:r>
          </a:p>
        </p:txBody>
      </p:sp>
      <p:sp>
        <p:nvSpPr>
          <p:cNvPr id="3" name="Content Placeholder 2"/>
          <p:cNvSpPr>
            <a:spLocks noGrp="1"/>
          </p:cNvSpPr>
          <p:nvPr>
            <p:ph idx="1"/>
          </p:nvPr>
        </p:nvSpPr>
        <p:spPr>
          <a:xfrm>
            <a:off x="412750" y="1412776"/>
            <a:ext cx="8407722" cy="4391124"/>
          </a:xfrm>
        </p:spPr>
        <p:txBody>
          <a:bodyPr/>
          <a:lstStyle/>
          <a:p>
            <a:r>
              <a:rPr lang="en-GB" sz="2000" dirty="0"/>
              <a:t>Embedding research ethics approval processes</a:t>
            </a:r>
          </a:p>
          <a:p>
            <a:pPr marL="400050" lvl="1" indent="0">
              <a:buNone/>
            </a:pPr>
            <a:r>
              <a:rPr lang="en-GB" dirty="0" err="1">
                <a:solidFill>
                  <a:srgbClr val="FF0000"/>
                </a:solidFill>
              </a:rPr>
              <a:t>UoH</a:t>
            </a:r>
            <a:r>
              <a:rPr lang="en-GB" dirty="0">
                <a:solidFill>
                  <a:srgbClr val="FF0000"/>
                </a:solidFill>
              </a:rPr>
              <a:t> has a policy and framework which describes the processes. All Schools are complying with these</a:t>
            </a:r>
          </a:p>
          <a:p>
            <a:r>
              <a:rPr lang="en-GB" sz="2000" dirty="0"/>
              <a:t>Keep security sensitive research material off personal computers and on specially designated university servers supervised by university ethics officer or their counterparts. The material should not be transmitted or exchanged, but accessed easily and securely by researchers</a:t>
            </a:r>
          </a:p>
          <a:p>
            <a:pPr marL="400050" lvl="1" indent="0">
              <a:buNone/>
            </a:pPr>
            <a:r>
              <a:rPr lang="en-GB" dirty="0">
                <a:solidFill>
                  <a:srgbClr val="FF0000"/>
                </a:solidFill>
              </a:rPr>
              <a:t>Suitable IT facilities and access arrangements are available to researchers once an approved project has been notified to URG and CLS have assessed the project requirements</a:t>
            </a:r>
          </a:p>
          <a:p>
            <a:r>
              <a:rPr lang="en-GB" sz="2000" dirty="0"/>
              <a:t>Ethics officers or their counterparts should be the first or early point of contact for both internal university enquiries and police enquiries about suspect material</a:t>
            </a:r>
          </a:p>
          <a:p>
            <a:pPr marL="400050" lvl="1" indent="0">
              <a:buNone/>
            </a:pPr>
            <a:r>
              <a:rPr lang="en-GB" dirty="0">
                <a:solidFill>
                  <a:srgbClr val="FF0000"/>
                </a:solidFill>
              </a:rPr>
              <a:t>The counterparts are the School SREC Chairs</a:t>
            </a:r>
            <a:br>
              <a:rPr lang="en-GB" dirty="0"/>
            </a:br>
            <a:endParaRPr lang="en-GB" dirty="0"/>
          </a:p>
        </p:txBody>
      </p:sp>
    </p:spTree>
    <p:extLst>
      <p:ext uri="{BB962C8B-B14F-4D97-AF65-F5344CB8AC3E}">
        <p14:creationId xmlns:p14="http://schemas.microsoft.com/office/powerpoint/2010/main" val="2162389306"/>
      </p:ext>
    </p:extLst>
  </p:cSld>
  <p:clrMapOvr>
    <a:masterClrMapping/>
  </p:clrMapOvr>
</p:sld>
</file>

<file path=ppt/theme/theme1.xml><?xml version="1.0" encoding="utf-8"?>
<a:theme xmlns:a="http://schemas.openxmlformats.org/drawingml/2006/main" name="2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1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8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5_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4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3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2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2074</TotalTime>
  <Words>1018</Words>
  <Application>Microsoft Office PowerPoint</Application>
  <PresentationFormat>On-screen Show (4:3)</PresentationFormat>
  <Paragraphs>93</Paragraphs>
  <Slides>13</Slides>
  <Notes>0</Notes>
  <HiddenSlides>0</HiddenSlides>
  <MMClips>0</MMClips>
  <ScaleCrop>false</ScaleCrop>
  <HeadingPairs>
    <vt:vector size="6" baseType="variant">
      <vt:variant>
        <vt:lpstr>Fonts Used</vt:lpstr>
      </vt:variant>
      <vt:variant>
        <vt:i4>2</vt:i4>
      </vt:variant>
      <vt:variant>
        <vt:lpstr>Theme</vt:lpstr>
      </vt:variant>
      <vt:variant>
        <vt:i4>23</vt:i4>
      </vt:variant>
      <vt:variant>
        <vt:lpstr>Slide Titles</vt:lpstr>
      </vt:variant>
      <vt:variant>
        <vt:i4>13</vt:i4>
      </vt:variant>
    </vt:vector>
  </HeadingPairs>
  <TitlesOfParts>
    <vt:vector size="38" baseType="lpstr">
      <vt:lpstr>Arial</vt:lpstr>
      <vt:lpstr>Wingdings</vt:lpstr>
      <vt:lpstr>27_White</vt:lpstr>
      <vt:lpstr>BM_University_of_Huddersfield (1)</vt:lpstr>
      <vt:lpstr>Pink</vt:lpstr>
      <vt:lpstr>1_Pink</vt:lpstr>
      <vt:lpstr>Green</vt:lpstr>
      <vt:lpstr>25_White</vt:lpstr>
      <vt:lpstr>24_White</vt:lpstr>
      <vt:lpstr>23_White</vt:lpstr>
      <vt:lpstr>22_White</vt:lpstr>
      <vt:lpstr>21_White</vt:lpstr>
      <vt:lpstr>20_White</vt:lpstr>
      <vt:lpstr>19_White</vt:lpstr>
      <vt:lpstr>18_White</vt:lpstr>
      <vt:lpstr>17_White</vt:lpstr>
      <vt:lpstr>White</vt:lpstr>
      <vt:lpstr>9_White</vt:lpstr>
      <vt:lpstr>10_White</vt:lpstr>
      <vt:lpstr>11_White</vt:lpstr>
      <vt:lpstr>12_White</vt:lpstr>
      <vt:lpstr>13_White</vt:lpstr>
      <vt:lpstr>14_White</vt:lpstr>
      <vt:lpstr>15_White</vt:lpstr>
      <vt:lpstr>16_White</vt:lpstr>
      <vt:lpstr>Security Sensitive Research</vt:lpstr>
      <vt:lpstr>PowerPoint Presentation</vt:lpstr>
      <vt:lpstr>Contents</vt:lpstr>
      <vt:lpstr>Context – UUK guidance</vt:lpstr>
      <vt:lpstr>Example – from the UUK document</vt:lpstr>
      <vt:lpstr>Context – UUK recommendations</vt:lpstr>
      <vt:lpstr>What is Security Sensitive Research?</vt:lpstr>
      <vt:lpstr>What is the Scale of Security Sensitive Research at the University?</vt:lpstr>
      <vt:lpstr>UUK recommendations and UoH compliance</vt:lpstr>
      <vt:lpstr>Context – UUK recommendations  UoH compliance</vt:lpstr>
      <vt:lpstr>Process </vt:lpstr>
      <vt:lpstr>Contacts</vt:lpstr>
      <vt:lpstr>Q&amp;A</vt:lpstr>
    </vt:vector>
  </TitlesOfParts>
  <Company>University of Huddersfield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Tracy Turner</cp:lastModifiedBy>
  <cp:revision>116</cp:revision>
  <dcterms:created xsi:type="dcterms:W3CDTF">2012-10-10T08:25:01Z</dcterms:created>
  <dcterms:modified xsi:type="dcterms:W3CDTF">2020-06-09T07:17:26Z</dcterms:modified>
</cp:coreProperties>
</file>