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7" r:id="rId5"/>
    <p:sldMasterId id="2147483658" r:id="rId6"/>
    <p:sldMasterId id="2147483659" r:id="rId7"/>
    <p:sldMasterId id="2147483660" r:id="rId8"/>
    <p:sldMasterId id="2147483661" r:id="rId9"/>
    <p:sldMasterId id="2147483662" r:id="rId10"/>
    <p:sldMasterId id="2147483663" r:id="rId11"/>
    <p:sldMasterId id="2147483664" r:id="rId12"/>
  </p:sldMasterIdLst>
  <p:notesMasterIdLst>
    <p:notesMasterId r:id="rId34"/>
  </p:notesMasterIdLst>
  <p:sldIdLst>
    <p:sldId id="256" r:id="rId13"/>
    <p:sldId id="310" r:id="rId14"/>
    <p:sldId id="315" r:id="rId15"/>
    <p:sldId id="316" r:id="rId16"/>
    <p:sldId id="317" r:id="rId17"/>
    <p:sldId id="313" r:id="rId18"/>
    <p:sldId id="318" r:id="rId19"/>
    <p:sldId id="314" r:id="rId20"/>
    <p:sldId id="309" r:id="rId21"/>
    <p:sldId id="307" r:id="rId22"/>
    <p:sldId id="302" r:id="rId23"/>
    <p:sldId id="300" r:id="rId24"/>
    <p:sldId id="296" r:id="rId25"/>
    <p:sldId id="295" r:id="rId26"/>
    <p:sldId id="299" r:id="rId27"/>
    <p:sldId id="292" r:id="rId28"/>
    <p:sldId id="284" r:id="rId29"/>
    <p:sldId id="289" r:id="rId30"/>
    <p:sldId id="272" r:id="rId31"/>
    <p:sldId id="288" r:id="rId32"/>
    <p:sldId id="265" r:id="rId3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72"/>
    <a:srgbClr val="005A84"/>
    <a:srgbClr val="6254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61" autoAdjust="0"/>
    <p:restoredTop sz="65566" autoAdjust="0"/>
  </p:normalViewPr>
  <p:slideViewPr>
    <p:cSldViewPr>
      <p:cViewPr varScale="1">
        <p:scale>
          <a:sx n="118" d="100"/>
          <a:sy n="118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B906D5E1-1DA0-4D36-9619-78A11BCA9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3D8E0-8D51-4993-9418-1072501CCEE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Thanks everyone for coming.</a:t>
            </a:r>
          </a:p>
          <a:p>
            <a:pPr eaLnBrk="1" hangingPunct="1"/>
            <a:r>
              <a:rPr lang="en-GB" smtClean="0"/>
              <a:t>Thought I’d start by giving you a quick update on our progress against the marketing strategy.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C174F-E16E-4C1C-8204-EB7766221361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90EA8-668E-46DD-8661-6E8EE3B2C3A5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923AB-9A35-4F86-8F44-E637706E9AB4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89C59-4286-4A83-9274-C823C96D1986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80792-0691-4FE1-A4FC-9FCDF94B827F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DD07F-88E8-4CCA-B0F8-F84DAC45D48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CE2BA2-A883-4EF3-95F2-33098757251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8A41-97C8-4289-8A5F-B9ED7DDFB8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EE5F8-622E-4F8D-B612-2C322D581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21D4B-3565-471C-B868-B7E567732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EB1B-A6DF-4FEA-B14B-7A18B2E5E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59AB7-6869-4941-A445-91078770BA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53555-F6DA-4C4E-8039-EED92F6B55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4A78E-9E1C-4E41-802B-0B0C67612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1A65-1BCE-4E81-A130-81C5AAF9A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6A4A0-73D6-433E-8F8C-4DCB31FDA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108A2-2998-4DF4-9319-AA4CCD0EB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AD2B-F5AE-4761-A98A-647827FFA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F116-731D-45E5-B83D-0415CB9F5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43BF9-46A9-42AE-A0B5-31125F784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CA4E-6017-47A9-B1AB-D18459DFF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C6BE1-0D7B-4310-865D-1D653CC7D5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DA21-7939-4DAC-9248-9B992E0D1B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C4CE4-2F28-4F41-9F2F-7454A034DD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620B-E343-4B61-8BA2-119384B327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179A-BACE-45AD-9311-9133D9DA4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28DCC-E841-4F7C-BA95-F9B736DEC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4900C-F85E-4453-AC95-33A2C97D72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8641-A466-4DE5-B52B-DE9F67B7B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A315-E4A6-4534-A57C-8A234D57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7567-5569-4469-AAAD-59B2DC343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DE74F-F50F-4F36-93DA-786C1E691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801D7-4475-44F4-896E-F8C2AF1B0B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CB0D-8A57-40FB-901D-4D05B450F2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4216-C8A5-4178-A12C-987AB310A8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F49F1-5CD8-4CE5-A6BD-50DE2B6294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FEB6-5433-44B6-AB6A-DD0BF1D5E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46D9-EB2E-453C-983B-E81DD2C67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3F3F2-3A6B-4B7C-9A5B-25FC2AA85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AF00-8863-4FCF-9E90-2D99C231E0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8FE2-8931-4761-B8EC-2EF2C98D08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6052D-7525-488E-87A3-A5D223B4F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DB952-E39E-42C9-9AC0-14B1932828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492-6563-4F31-9F30-15FE6B4A0D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90CAC-2087-426D-A9ED-A0B244D7E1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BE9A7-9909-493F-8C97-AC3751B493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AC96E-7437-48EE-83E6-381B2050F2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77E9-FD73-4623-A21D-C59798690F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A291-FE4F-4E17-8AEA-C2958B47E3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5DD6-8676-42B8-AB72-04C0F63FA5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5B245-156D-470F-A300-4F7566220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85AC1-FD31-410E-8F4B-91C17D97D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74DB-9A33-4388-B705-65F903A277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UofH w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6FEF-AA3D-42CB-B5DB-28573A3E63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2C532-908D-4615-B2BF-8B291E35B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7DD0-1530-4D06-B121-FF462BE0E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0B19-11F3-4FC5-83EB-740F72028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9971-64AF-4F2B-B3E9-BB868DB094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5033D-73D5-4DA2-B3D9-F1383F4411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64E0A-7CF7-4227-B84A-DFFB69DCEB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E3F3-238A-4242-8F22-2855FD139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629B7-F5C1-44B9-985A-7D747EF84D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8FFAB-CEFB-4293-9F8E-2A77B99D9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B2FF-63C0-43E5-B236-8F35982F0D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2C2A3-0D47-4A2D-8FC7-D1EA13E343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1546-BF00-46DB-B0CD-A0E8030ABD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F9C1-C61C-4DAF-A26D-84857D46F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8EE1-7C44-4873-AC1B-19D126AA5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005F4-0DDF-48E7-B1F0-4FC965DD82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F1DD7-C83E-4F60-BDC7-BCC6E604D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E4A9-CC82-4D27-A2A2-05327B11FA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3425-6BD8-4FEF-B84C-323371FBCA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730B-8D3E-43FA-A402-8D23F2D7A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50CA5-BABE-4947-A08B-D425EF5DA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2EC0-F459-44D5-A2CF-6BA3E6B5D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608A-D090-4DF1-B6DA-5823CB74B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70BB-A0AC-4005-91E1-DF3901510A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9154-F11A-4B81-A351-CB0659DC9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25F1-1A40-4173-8271-E4C1F1895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7B0F-CC82-4B33-B05E-AFD54FFA5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B4D0-A39F-40B8-9E23-502D92CAC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1156-2736-4751-A39F-3B4C5A1359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4E39-E770-4F63-B366-E82B263E7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E4FC-B746-40B9-971D-064051E36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8643-67CF-47A2-99E4-1C479BFC2E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DC34B-A966-4E71-9ACF-7565B0761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6909C-D164-4B67-9AE9-4653ED784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79A55-7F8A-409F-9F29-B83D22D58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61AC-FC69-44E9-BE63-4D16D091E6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B24AE-49D5-4BBC-B397-598AFCCA4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5C39F-25E5-47D9-9579-F91696FC5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85E6-5938-4AD4-9EA1-9055F216D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D6B0-1E5A-4D2D-B8DF-211CE5492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60495-F593-4450-97A8-294A46D349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960C-71B5-41A2-8237-9987010991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A5E3-B621-4E3E-8C8C-6C982DCD8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99B2E-6137-473D-A64D-C5EDD1AC12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83D82-2A63-455E-BA54-479812DDC8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3EB46-146C-40FD-B7F0-CBF9132EFD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B4D5-2294-459B-8D27-52C7758A9D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2D12-9EF4-446B-A1AF-210A27C345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C5A5-312C-48CA-80E7-B45704B13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97375-D7C8-440F-9CE9-6944CCF482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F5C5-DE76-47AA-87E9-45E724B036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FFE1A-6FAE-49C9-A468-0E4A525C4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3A785-24AB-490F-AB2D-295B25E7B0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0E02-C64B-42EF-90DA-2B024991D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4799-30BF-43FA-AA2A-70DF62B246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E2DD4-CB22-4244-81DB-57F1D3F92F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519F-D06C-4101-B263-74AE129E8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9877-9829-47D7-BE31-10CF7B005C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EC40E-2F78-4F2C-8C8F-40524E1A52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691A-8E49-48AE-831B-40C1DF4B8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779A-E296-42F2-BFE2-55180A429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DCC1-676A-4114-A3A3-D721869B56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EE09D-3961-44A0-AC86-2F2E4E0BF9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6D73-E0AF-4D86-8627-7B3D8DC11C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7D7FD-F550-4A2B-A5E9-44C70A4FF6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F333-268E-4C41-A988-C127DA0D2A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FE80A-C94C-4538-A743-F562F18CE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0AEDE-1D01-4C78-906C-DD8C92D809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D737-37AE-46FF-9FC8-9B0E00F22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D0DA4-F019-41F8-94F4-C7EA23AC5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FE1CD-2670-4C57-8D28-F317EF98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FC87-E109-48D0-A943-724A0ABBB4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2593-3C40-426B-A715-E32330FF3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AE8AD-95EF-4E71-A365-DA0F386410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E0681-3998-4540-84D6-0F356EEBA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8E05C-47B8-410D-8E06-8239C134B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4A05-EB2E-49DB-A5DD-B08462277B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3981D-34A3-45E7-9B9C-BF2A810BCE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228F-5C0A-437B-967B-5D192C47B7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BE90B-B943-4925-8F65-3533FA1C00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0BC5-E75B-434A-963C-D75D83BC2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3AF4-35C7-4FA3-9647-B4DA95C29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55CA-75AC-44CF-A7D8-1C391A214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5140561-0D8C-423E-82D1-EC46FDC77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" descr="pms151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92B69DAE-D12B-4882-99DB-7FF1684DC5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11624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5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" descr="magent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FB33612-4459-4C16-A4AC-1544957FA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23912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10" descr="cya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2FD680B-3A04-4D56-9409-7DD57D119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36200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01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3999921-0A6F-42F6-BC30-3F7C04790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3319" name="Picture 7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69512EC-D865-4A58-A10E-3BE02ED197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560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560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5607" name="Picture 13" descr="UofH w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E4C95A7-9BF3-4E38-821A-724D2CACC9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8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37895" name="Picture 9" descr="Inspiring tomorrows profs 4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0" descr="Uof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7725" y="358775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9" descr="pms2725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E1A0721C-6E8B-4CA5-895B-5B649C669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01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50184" name="Picture 7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0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0" descr="pms410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5C4556CF-C930-469C-9E8A-3AEBF845E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62472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0" descr="pms376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8CF8BB4A-6824-4D8D-9A40-E63B805DB0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74760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" descr="pms281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01EE7973-9CB2-4736-ADB3-080A60EB7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87048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" descr="pms186 equiv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DAAE394-DC13-4D80-B110-01FF8A335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9336" name="Picture 8" descr="Inspiring tomorrows profs 40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UofH w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58763"/>
            <a:ext cx="8231187" cy="900112"/>
          </a:xfrm>
        </p:spPr>
        <p:txBody>
          <a:bodyPr/>
          <a:lstStyle/>
          <a:p>
            <a:pPr eaLnBrk="1" hangingPunct="1"/>
            <a:r>
              <a:rPr lang="en-GB" sz="2700" smtClean="0"/>
              <a:t>2012 Student recruitment</a:t>
            </a:r>
          </a:p>
        </p:txBody>
      </p:sp>
      <p:sp>
        <p:nvSpPr>
          <p:cNvPr id="149506" name="Rectangle 18"/>
          <p:cNvSpPr>
            <a:spLocks noChangeArrowheads="1"/>
          </p:cNvSpPr>
          <p:nvPr/>
        </p:nvSpPr>
        <p:spPr bwMode="auto">
          <a:xfrm>
            <a:off x="6656388" y="6116638"/>
            <a:ext cx="2159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Prospectus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Investment</a:t>
            </a:r>
          </a:p>
          <a:p>
            <a:r>
              <a:rPr lang="en-GB" smtClean="0"/>
              <a:t>Professional focus</a:t>
            </a:r>
          </a:p>
          <a:p>
            <a:r>
              <a:rPr lang="en-GB" smtClean="0"/>
              <a:t>Vocational experience</a:t>
            </a:r>
          </a:p>
          <a:p>
            <a:r>
              <a:rPr lang="en-GB" smtClean="0"/>
              <a:t>Value</a:t>
            </a:r>
          </a:p>
          <a:p>
            <a:r>
              <a:rPr lang="en-GB" smtClean="0"/>
              <a:t>Linked to web</a:t>
            </a:r>
          </a:p>
          <a:p>
            <a:r>
              <a:rPr lang="en-GB" smtClean="0"/>
              <a:t>People like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8" descr="Copy-of-UG-Final-version-Jan-10-11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912938"/>
            <a:ext cx="607218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Prospectus : investment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Prospectus: vocational</a:t>
            </a:r>
          </a:p>
        </p:txBody>
      </p:sp>
      <p:pic>
        <p:nvPicPr>
          <p:cNvPr id="160770" name="Picture 6" descr="Copy-of-UG-Final-version-Jan-10-14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2071688"/>
            <a:ext cx="56403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Prospectus : the offer</a:t>
            </a:r>
          </a:p>
        </p:txBody>
      </p:sp>
      <p:pic>
        <p:nvPicPr>
          <p:cNvPr id="164866" name="Picture 5" descr="Copy-of-UG-Final-version-Jan-10-41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71688"/>
            <a:ext cx="57292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Prospectus : people like you </a:t>
            </a:r>
          </a:p>
        </p:txBody>
      </p:sp>
      <p:pic>
        <p:nvPicPr>
          <p:cNvPr id="166914" name="Picture 5" descr="Copy-of-UG-Final-version-Jan-10-3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857375"/>
            <a:ext cx="6500812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Prospectus : fun</a:t>
            </a:r>
          </a:p>
        </p:txBody>
      </p:sp>
      <p:pic>
        <p:nvPicPr>
          <p:cNvPr id="168962" name="Picture 7" descr="Copy-of-UG-Final-version-Jan-10-7_ed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928813"/>
            <a:ext cx="64071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Website - undergraduate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6886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iHud</a:t>
            </a: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smtClean="0"/>
              <a:t>Ties social media to database</a:t>
            </a:r>
          </a:p>
          <a:p>
            <a:pPr eaLnBrk="1" hangingPunct="1"/>
            <a:r>
              <a:rPr lang="en-GB" sz="3200" smtClean="0"/>
              <a:t>Captures key info</a:t>
            </a:r>
          </a:p>
          <a:p>
            <a:pPr eaLnBrk="1" hangingPunct="1"/>
            <a:r>
              <a:rPr lang="en-GB" sz="3200" smtClean="0"/>
              <a:t>Helps tailor information</a:t>
            </a:r>
          </a:p>
          <a:p>
            <a:pPr eaLnBrk="1" hangingPunct="1"/>
            <a:r>
              <a:rPr lang="en-GB" sz="3200" smtClean="0"/>
              <a:t>Facilitates relationships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iHud pages</a:t>
            </a: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 l="2000" t="12642" r="2001" b="6449"/>
          <a:stretch>
            <a:fillRect/>
          </a:stretch>
        </p:blipFill>
        <p:spPr bwMode="auto">
          <a:xfrm>
            <a:off x="179512" y="1844824"/>
            <a:ext cx="3096344" cy="187220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88900" contourW="63500">
            <a:bevelT w="12700"/>
            <a:bevelB w="19050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</p:pic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 l="1266" t="12802" r="2532" b="2383"/>
          <a:stretch>
            <a:fillRect/>
          </a:stretch>
        </p:blipFill>
        <p:spPr bwMode="auto">
          <a:xfrm>
            <a:off x="755576" y="3717032"/>
            <a:ext cx="3528392" cy="216024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82550" contourW="88900">
            <a:bevelT w="31750"/>
            <a:bevelB w="31750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 l="1637" t="12416" r="2610" b="2744"/>
          <a:stretch>
            <a:fillRect/>
          </a:stretch>
        </p:blipFill>
        <p:spPr bwMode="auto">
          <a:xfrm>
            <a:off x="4427984" y="1844824"/>
            <a:ext cx="3456384" cy="19442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82550" contourW="63500">
            <a:bevelT w="25400"/>
            <a:bevelB w="31750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5" cstate="print"/>
          <a:srcRect l="946" t="13149" r="2605" b="3171"/>
          <a:stretch>
            <a:fillRect/>
          </a:stretch>
        </p:blipFill>
        <p:spPr bwMode="auto">
          <a:xfrm>
            <a:off x="4860032" y="3789040"/>
            <a:ext cx="3600400" cy="22322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 contourW="44450">
            <a:bevelT w="19050"/>
            <a:bevelB w="31750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2012 campaign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investment in HE at Huddersfield</a:t>
            </a:r>
          </a:p>
          <a:p>
            <a:pPr eaLnBrk="1" hangingPunct="1"/>
            <a:r>
              <a:rPr lang="en-GB" sz="3200" dirty="0" smtClean="0"/>
              <a:t>graduate employment </a:t>
            </a:r>
          </a:p>
          <a:p>
            <a:pPr eaLnBrk="1" hangingPunct="1"/>
            <a:r>
              <a:rPr lang="en-GB" sz="3200" dirty="0" smtClean="0"/>
              <a:t>our professional links </a:t>
            </a:r>
          </a:p>
          <a:p>
            <a:pPr eaLnBrk="1" hangingPunct="1"/>
            <a:r>
              <a:rPr lang="en-GB" sz="3200" dirty="0" smtClean="0"/>
              <a:t>academic excellence</a:t>
            </a:r>
          </a:p>
          <a:p>
            <a:pPr eaLnBrk="1" hangingPunct="1"/>
            <a:r>
              <a:rPr lang="en-GB" sz="3200" dirty="0" smtClean="0"/>
              <a:t>facilities</a:t>
            </a:r>
          </a:p>
          <a:p>
            <a:pPr eaLnBrk="1" hangingPunct="1"/>
            <a:r>
              <a:rPr lang="en-GB" sz="3200" dirty="0" smtClean="0"/>
              <a:t>social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for Open Day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 smtClean="0"/>
              <a:t>Employability</a:t>
            </a:r>
          </a:p>
          <a:p>
            <a:r>
              <a:rPr lang="en-GB" sz="3600" dirty="0" smtClean="0"/>
              <a:t>Environment</a:t>
            </a:r>
          </a:p>
          <a:p>
            <a:r>
              <a:rPr lang="en-GB" sz="3600" dirty="0" smtClean="0"/>
              <a:t>Fair fee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2012</a:t>
            </a:r>
          </a:p>
        </p:txBody>
      </p:sp>
      <p:pic>
        <p:nvPicPr>
          <p:cNvPr id="185346" name="Picture 4"/>
          <p:cNvPicPr>
            <a:picLocks noChangeAspect="1" noChangeArrowheads="1"/>
          </p:cNvPicPr>
          <p:nvPr/>
        </p:nvPicPr>
        <p:blipFill>
          <a:blip r:embed="rId2" cstate="print"/>
          <a:srcRect l="5737" t="15120" r="3139" b="7013"/>
          <a:stretch>
            <a:fillRect/>
          </a:stretch>
        </p:blipFill>
        <p:spPr bwMode="auto">
          <a:xfrm>
            <a:off x="539750" y="1844675"/>
            <a:ext cx="7777163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do we need to do?</a:t>
            </a:r>
          </a:p>
        </p:txBody>
      </p:sp>
      <p:sp>
        <p:nvSpPr>
          <p:cNvPr id="1536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133600"/>
            <a:ext cx="7848600" cy="3598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200" smtClean="0"/>
              <a:t>Show why Huddersfield, and your course, is the one for them.</a:t>
            </a:r>
          </a:p>
          <a:p>
            <a:pPr eaLnBrk="1" hangingPunct="1">
              <a:lnSpc>
                <a:spcPct val="80000"/>
              </a:lnSpc>
            </a:pPr>
            <a:r>
              <a:rPr lang="en-GB" sz="3200" smtClean="0"/>
              <a:t>Showcase accreditations, professional links, graduate employment and alumni success, facilities.  </a:t>
            </a:r>
          </a:p>
          <a:p>
            <a:pPr eaLnBrk="1" hangingPunct="1">
              <a:lnSpc>
                <a:spcPct val="80000"/>
              </a:lnSpc>
            </a:pPr>
            <a:r>
              <a:rPr lang="en-GB" sz="3200" smtClean="0"/>
              <a:t>Show your potential students that we are interested in each individual and his/her success.</a:t>
            </a:r>
          </a:p>
          <a:p>
            <a:pPr eaLnBrk="1" hangingPunct="1">
              <a:lnSpc>
                <a:spcPct val="80000"/>
              </a:lnSpc>
            </a:pPr>
            <a:endParaRPr lang="en-GB" sz="3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1" grpId="0"/>
      <p:bldP spid="15360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598862"/>
          </a:xfrm>
        </p:spPr>
        <p:txBody>
          <a:bodyPr/>
          <a:lstStyle/>
          <a:p>
            <a:r>
              <a:rPr lang="en-GB" sz="1800" dirty="0" smtClean="0"/>
              <a:t>16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out all UK universities for ‘</a:t>
            </a:r>
            <a:r>
              <a:rPr lang="en-GB" sz="1800" dirty="0" err="1" smtClean="0"/>
              <a:t>graduateness</a:t>
            </a:r>
            <a:r>
              <a:rPr lang="en-GB" sz="1800" dirty="0" smtClean="0"/>
              <a:t>’ of jobs our students go into</a:t>
            </a:r>
          </a:p>
          <a:p>
            <a:r>
              <a:rPr lang="en-GB" sz="1800" dirty="0" smtClean="0"/>
              <a:t>Average graduate salary £22,400</a:t>
            </a:r>
          </a:p>
          <a:p>
            <a:r>
              <a:rPr lang="en-GB" sz="1800" dirty="0" smtClean="0"/>
              <a:t>Exceed benchmark for employability of our graduates – 92% against benchmark of 88.4%</a:t>
            </a:r>
          </a:p>
          <a:p>
            <a:r>
              <a:rPr lang="en-GB" sz="1800" dirty="0" smtClean="0"/>
              <a:t>Over the past three years our UK graduates have found work in </a:t>
            </a:r>
            <a:r>
              <a:rPr lang="en-GB" sz="1800" smtClean="0"/>
              <a:t>32 countries </a:t>
            </a:r>
            <a:r>
              <a:rPr lang="en-GB" sz="1800" dirty="0" smtClean="0"/>
              <a:t>in five different continents.</a:t>
            </a:r>
          </a:p>
          <a:p>
            <a:r>
              <a:rPr lang="en-GB" sz="1800" dirty="0" smtClean="0"/>
              <a:t>Of our 23 core subject areas, 19 are in the upper half of the Unistats destination tables.</a:t>
            </a:r>
          </a:p>
          <a:p>
            <a:r>
              <a:rPr lang="en-GB" sz="1800" dirty="0" smtClean="0"/>
              <a:t>Placement opportunities – and the benefit they bring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Give specific examples for your own course</a:t>
            </a:r>
            <a:endParaRPr lang="en-GB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Top 10 of UK universities for environmental performance</a:t>
            </a:r>
          </a:p>
          <a:p>
            <a:r>
              <a:rPr lang="en-GB" dirty="0" smtClean="0"/>
              <a:t>New Business School</a:t>
            </a:r>
          </a:p>
          <a:p>
            <a:r>
              <a:rPr lang="en-GB" dirty="0" smtClean="0"/>
              <a:t>New Creative Arts Building</a:t>
            </a:r>
          </a:p>
          <a:p>
            <a:r>
              <a:rPr lang="en-GB" dirty="0" smtClean="0"/>
              <a:t>New student centre</a:t>
            </a:r>
          </a:p>
          <a:p>
            <a:r>
              <a:rPr lang="en-GB" dirty="0" smtClean="0"/>
              <a:t>Library resources, specialist resources for courses</a:t>
            </a:r>
          </a:p>
          <a:p>
            <a:r>
              <a:rPr lang="en-GB" dirty="0" smtClean="0"/>
              <a:t>Social spaces, coffee shops</a:t>
            </a:r>
          </a:p>
          <a:p>
            <a:r>
              <a:rPr lang="en-GB" dirty="0" smtClean="0"/>
              <a:t>Close to town centre, friendly environment</a:t>
            </a:r>
          </a:p>
          <a:p>
            <a:r>
              <a:rPr lang="en-GB" dirty="0" smtClean="0"/>
              <a:t>Opportunities for part time work through job shop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 fee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 is £7950 – we believe there is no need to charge more</a:t>
            </a:r>
          </a:p>
          <a:p>
            <a:r>
              <a:rPr lang="en-GB" dirty="0" smtClean="0"/>
              <a:t>No debt</a:t>
            </a:r>
          </a:p>
          <a:p>
            <a:r>
              <a:rPr lang="en-GB" dirty="0" smtClean="0"/>
              <a:t>Well managed University, with up to date resources</a:t>
            </a:r>
          </a:p>
          <a:p>
            <a:r>
              <a:rPr lang="en-GB" dirty="0" smtClean="0"/>
              <a:t>Students should ask other </a:t>
            </a:r>
            <a:r>
              <a:rPr lang="en-GB" dirty="0" err="1" smtClean="0"/>
              <a:t>Unis</a:t>
            </a:r>
            <a:r>
              <a:rPr lang="en-GB" dirty="0" smtClean="0"/>
              <a:t> why they feel they need to charge more.</a:t>
            </a:r>
          </a:p>
          <a:p>
            <a:r>
              <a:rPr lang="en-GB" dirty="0" smtClean="0"/>
              <a:t>Remember, no student pays, only graduates pay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Open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598862"/>
          </a:xfrm>
        </p:spPr>
        <p:txBody>
          <a:bodyPr/>
          <a:lstStyle/>
          <a:p>
            <a:r>
              <a:rPr lang="en-GB" dirty="0" smtClean="0"/>
              <a:t>Emphasis has moved from School of Study to subject areas</a:t>
            </a:r>
          </a:p>
          <a:p>
            <a:r>
              <a:rPr lang="en-GB" dirty="0" smtClean="0"/>
              <a:t>Courses and information fair will now be just an information fair with only Services represented</a:t>
            </a:r>
          </a:p>
          <a:p>
            <a:r>
              <a:rPr lang="en-GB" dirty="0" smtClean="0"/>
              <a:t>Subject area stands will be based around the University in relevant areas</a:t>
            </a:r>
          </a:p>
          <a:p>
            <a:r>
              <a:rPr lang="en-GB" dirty="0" smtClean="0"/>
              <a:t>Emphasis on employability</a:t>
            </a:r>
          </a:p>
          <a:p>
            <a:pPr lvl="1"/>
            <a:r>
              <a:rPr lang="en-GB" dirty="0" smtClean="0"/>
              <a:t>Careers and Employability Service representation</a:t>
            </a:r>
          </a:p>
          <a:p>
            <a:pPr lvl="1"/>
            <a:r>
              <a:rPr lang="en-GB" dirty="0" smtClean="0"/>
              <a:t>Seven placement students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Open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2060848"/>
            <a:ext cx="8229600" cy="3743052"/>
          </a:xfrm>
        </p:spPr>
        <p:txBody>
          <a:bodyPr/>
          <a:lstStyle/>
          <a:p>
            <a:r>
              <a:rPr lang="en-GB" dirty="0" smtClean="0"/>
              <a:t>New programme</a:t>
            </a:r>
          </a:p>
          <a:p>
            <a:pPr lvl="1"/>
            <a:r>
              <a:rPr lang="en-GB" dirty="0" smtClean="0"/>
              <a:t>On brand</a:t>
            </a:r>
          </a:p>
          <a:p>
            <a:pPr lvl="1"/>
            <a:r>
              <a:rPr lang="en-GB" dirty="0" smtClean="0"/>
              <a:t>Professional, clear and concise</a:t>
            </a:r>
          </a:p>
          <a:p>
            <a:r>
              <a:rPr lang="en-GB" dirty="0" smtClean="0"/>
              <a:t>Social Media Reps</a:t>
            </a:r>
          </a:p>
          <a:p>
            <a:r>
              <a:rPr lang="en-GB" dirty="0" smtClean="0"/>
              <a:t>Plasma screens – Twitter feed and </a:t>
            </a:r>
            <a:r>
              <a:rPr lang="en-GB" smtClean="0"/>
              <a:t>2012 messages</a:t>
            </a:r>
            <a:endParaRPr lang="en-GB" dirty="0" smtClean="0"/>
          </a:p>
          <a:p>
            <a:r>
              <a:rPr lang="en-GB" dirty="0" smtClean="0"/>
              <a:t>iHud Events</a:t>
            </a:r>
          </a:p>
          <a:p>
            <a:pPr lvl="1"/>
            <a:r>
              <a:rPr lang="en-GB" dirty="0" smtClean="0"/>
              <a:t>Professional communications</a:t>
            </a:r>
          </a:p>
          <a:p>
            <a:pPr lvl="1"/>
            <a:r>
              <a:rPr lang="en-GB" dirty="0" smtClean="0"/>
              <a:t>Tracking/conversion analysis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Day Programme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00" smtClean="0"/>
              <a:t>What messages are we sending?</a:t>
            </a:r>
            <a:br>
              <a:rPr lang="en-GB" sz="2700" smtClean="0"/>
            </a:br>
            <a:endParaRPr lang="en-GB" sz="2700" smtClean="0"/>
          </a:p>
        </p:txBody>
      </p:sp>
      <p:sp>
        <p:nvSpPr>
          <p:cNvPr id="1566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iHud</a:t>
            </a:r>
          </a:p>
          <a:p>
            <a:r>
              <a:rPr lang="en-GB" smtClean="0"/>
              <a:t>New web platform</a:t>
            </a:r>
          </a:p>
          <a:p>
            <a:r>
              <a:rPr lang="en-GB" smtClean="0"/>
              <a:t>Clearer messages</a:t>
            </a:r>
          </a:p>
          <a:p>
            <a:r>
              <a:rPr lang="en-GB" smtClean="0"/>
              <a:t>Fresher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template1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444</Words>
  <Application>Microsoft Office PowerPoint</Application>
  <PresentationFormat>On-screen Show (4:3)</PresentationFormat>
  <Paragraphs>91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dectemplate1</vt:lpstr>
      <vt:lpstr>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2012 Student recruitment</vt:lpstr>
      <vt:lpstr>Key messages for Open Day</vt:lpstr>
      <vt:lpstr>Employability</vt:lpstr>
      <vt:lpstr>Environment</vt:lpstr>
      <vt:lpstr>Fair fee</vt:lpstr>
      <vt:lpstr>Changes to Open Day</vt:lpstr>
      <vt:lpstr>Changes to Open Day</vt:lpstr>
      <vt:lpstr>Open Day Programme</vt:lpstr>
      <vt:lpstr>What messages are we sending? </vt:lpstr>
      <vt:lpstr>Prospectus</vt:lpstr>
      <vt:lpstr>Prospectus : investment</vt:lpstr>
      <vt:lpstr>Prospectus: vocational</vt:lpstr>
      <vt:lpstr>Prospectus : the offer</vt:lpstr>
      <vt:lpstr>Prospectus : people like you </vt:lpstr>
      <vt:lpstr>Prospectus : fun</vt:lpstr>
      <vt:lpstr>Website - undergraduate</vt:lpstr>
      <vt:lpstr>iHud</vt:lpstr>
      <vt:lpstr>iHud pages</vt:lpstr>
      <vt:lpstr>2012 campaign</vt:lpstr>
      <vt:lpstr>2012</vt:lpstr>
      <vt:lpstr>What do we need to do?</vt:lpstr>
    </vt:vector>
  </TitlesOfParts>
  <Company>Brahm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A.Jackson</dc:creator>
  <cp:lastModifiedBy>adsecg</cp:lastModifiedBy>
  <cp:revision>114</cp:revision>
  <dcterms:created xsi:type="dcterms:W3CDTF">2009-01-21T14:22:17Z</dcterms:created>
  <dcterms:modified xsi:type="dcterms:W3CDTF">2011-11-30T10:18:29Z</dcterms:modified>
</cp:coreProperties>
</file>